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8" r:id="rId4"/>
    <p:sldId id="261" r:id="rId5"/>
    <p:sldId id="262" r:id="rId6"/>
    <p:sldId id="260"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20" y="-6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7BBDE845-5EF1-5C4A-85C6-8137DE2BA821}" type="datetimeFigureOut">
              <a:rPr lang="en-US" smtClean="0"/>
              <a:t>17-11-29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2796328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BBDE845-5EF1-5C4A-85C6-8137DE2BA821}" type="datetimeFigureOut">
              <a:rPr lang="en-US" smtClean="0"/>
              <a:t>17-11-29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338892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BBDE845-5EF1-5C4A-85C6-8137DE2BA821}" type="datetimeFigureOut">
              <a:rPr lang="en-US" smtClean="0"/>
              <a:t>17-11-29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190191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BBDE845-5EF1-5C4A-85C6-8137DE2BA821}" type="datetimeFigureOut">
              <a:rPr lang="en-US" smtClean="0"/>
              <a:t>17-11-29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402824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BBDE845-5EF1-5C4A-85C6-8137DE2BA821}" type="datetimeFigureOut">
              <a:rPr lang="en-US" smtClean="0"/>
              <a:t>17-11-29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262620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BBDE845-5EF1-5C4A-85C6-8137DE2BA821}" type="datetimeFigureOut">
              <a:rPr lang="en-US" smtClean="0"/>
              <a:t>17-11-29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65743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BBDE845-5EF1-5C4A-85C6-8137DE2BA821}" type="datetimeFigureOut">
              <a:rPr lang="en-US" smtClean="0"/>
              <a:t>17-11-29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64122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BBDE845-5EF1-5C4A-85C6-8137DE2BA821}" type="datetimeFigureOut">
              <a:rPr lang="en-US" smtClean="0"/>
              <a:t>17-11-29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236047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DE845-5EF1-5C4A-85C6-8137DE2BA821}" type="datetimeFigureOut">
              <a:rPr lang="en-US" smtClean="0"/>
              <a:t>17-11-29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201445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BBDE845-5EF1-5C4A-85C6-8137DE2BA821}" type="datetimeFigureOut">
              <a:rPr lang="en-US" smtClean="0"/>
              <a:t>17-11-29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346477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BBDE845-5EF1-5C4A-85C6-8137DE2BA821}" type="datetimeFigureOut">
              <a:rPr lang="en-US" smtClean="0"/>
              <a:t>17-11-29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47F26-9FF5-7A47-9E6F-B93592325522}" type="slidenum">
              <a:rPr lang="en-US" smtClean="0"/>
              <a:t>‹#›</a:t>
            </a:fld>
            <a:endParaRPr lang="en-US"/>
          </a:p>
        </p:txBody>
      </p:sp>
    </p:spTree>
    <p:extLst>
      <p:ext uri="{BB962C8B-B14F-4D97-AF65-F5344CB8AC3E}">
        <p14:creationId xmlns:p14="http://schemas.microsoft.com/office/powerpoint/2010/main" val="11422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DE845-5EF1-5C4A-85C6-8137DE2BA821}" type="datetimeFigureOut">
              <a:rPr lang="en-US" smtClean="0"/>
              <a:t>17-11-29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47F26-9FF5-7A47-9E6F-B93592325522}" type="slidenum">
              <a:rPr lang="en-US" smtClean="0"/>
              <a:t>‹#›</a:t>
            </a:fld>
            <a:endParaRPr lang="en-US"/>
          </a:p>
        </p:txBody>
      </p:sp>
    </p:spTree>
    <p:extLst>
      <p:ext uri="{BB962C8B-B14F-4D97-AF65-F5344CB8AC3E}">
        <p14:creationId xmlns:p14="http://schemas.microsoft.com/office/powerpoint/2010/main" val="1141435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bc.co.uk/education/guides/z2m39j6/revision/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venir Black"/>
                <a:cs typeface="Avenir Black"/>
              </a:rPr>
              <a:t>Energy Loss and The Pyramid of Biomass </a:t>
            </a:r>
            <a:endParaRPr lang="en-US" dirty="0">
              <a:latin typeface="Avenir Black"/>
              <a:cs typeface="Avenir Black"/>
            </a:endParaRPr>
          </a:p>
        </p:txBody>
      </p:sp>
      <p:sp>
        <p:nvSpPr>
          <p:cNvPr id="3" name="Subtitle 2"/>
          <p:cNvSpPr>
            <a:spLocks noGrp="1"/>
          </p:cNvSpPr>
          <p:nvPr>
            <p:ph type="subTitle" idx="1"/>
          </p:nvPr>
        </p:nvSpPr>
        <p:spPr/>
        <p:txBody>
          <a:bodyPr/>
          <a:lstStyle/>
          <a:p>
            <a:r>
              <a:rPr lang="en-US" dirty="0" smtClean="0">
                <a:solidFill>
                  <a:schemeClr val="tx1"/>
                </a:solidFill>
                <a:latin typeface="Avenir Black"/>
                <a:cs typeface="Avenir Black"/>
              </a:rPr>
              <a:t>Miss Scharback </a:t>
            </a:r>
            <a:endParaRPr lang="en-US" dirty="0">
              <a:solidFill>
                <a:schemeClr val="tx1"/>
              </a:solidFill>
              <a:latin typeface="Avenir Black"/>
              <a:cs typeface="Avenir Black"/>
            </a:endParaRPr>
          </a:p>
        </p:txBody>
      </p:sp>
    </p:spTree>
    <p:extLst>
      <p:ext uri="{BB962C8B-B14F-4D97-AF65-F5344CB8AC3E}">
        <p14:creationId xmlns:p14="http://schemas.microsoft.com/office/powerpoint/2010/main" val="1749599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latin typeface="Avenir Black"/>
                <a:cs typeface="Avenir Black"/>
              </a:rPr>
              <a:t>Let’s practice determining how much energy is lost in different situations</a:t>
            </a:r>
            <a:endParaRPr lang="en-US" sz="4400" dirty="0">
              <a:latin typeface="Avenir Black"/>
              <a:cs typeface="Avenir Black"/>
            </a:endParaRPr>
          </a:p>
        </p:txBody>
      </p:sp>
    </p:spTree>
    <p:extLst>
      <p:ext uri="{BB962C8B-B14F-4D97-AF65-F5344CB8AC3E}">
        <p14:creationId xmlns:p14="http://schemas.microsoft.com/office/powerpoint/2010/main" val="60021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venir Black"/>
                <a:cs typeface="Avenir Black"/>
              </a:rPr>
              <a:t>Let’s Review</a:t>
            </a:r>
            <a:endParaRPr lang="en-US" sz="3600" b="1" dirty="0">
              <a:latin typeface="Avenir Black"/>
              <a:cs typeface="Avenir Black"/>
            </a:endParaRPr>
          </a:p>
        </p:txBody>
      </p:sp>
      <p:sp>
        <p:nvSpPr>
          <p:cNvPr id="3" name="Content Placeholder 2"/>
          <p:cNvSpPr>
            <a:spLocks noGrp="1"/>
          </p:cNvSpPr>
          <p:nvPr>
            <p:ph idx="1"/>
          </p:nvPr>
        </p:nvSpPr>
        <p:spPr/>
        <p:txBody>
          <a:bodyPr>
            <a:normAutofit/>
          </a:bodyPr>
          <a:lstStyle/>
          <a:p>
            <a:r>
              <a:rPr lang="en-US" dirty="0" smtClean="0">
                <a:latin typeface="Avenir Black"/>
                <a:cs typeface="Avenir Black"/>
              </a:rPr>
              <a:t>What is a decomposer?</a:t>
            </a:r>
          </a:p>
          <a:p>
            <a:r>
              <a:rPr lang="en-US" dirty="0" smtClean="0">
                <a:latin typeface="Avenir Black"/>
                <a:cs typeface="Avenir Black"/>
              </a:rPr>
              <a:t>What is a producer?</a:t>
            </a:r>
          </a:p>
          <a:p>
            <a:r>
              <a:rPr lang="en-US" dirty="0" smtClean="0">
                <a:latin typeface="Avenir Black"/>
                <a:cs typeface="Avenir Black"/>
              </a:rPr>
              <a:t>What is a consumer?</a:t>
            </a:r>
          </a:p>
          <a:p>
            <a:r>
              <a:rPr lang="en-US" dirty="0" smtClean="0">
                <a:latin typeface="Avenir Black"/>
                <a:cs typeface="Avenir Black"/>
              </a:rPr>
              <a:t>What is a secondary consumer?</a:t>
            </a:r>
          </a:p>
          <a:p>
            <a:endParaRPr lang="en-US" dirty="0">
              <a:latin typeface="Avenir Black"/>
              <a:cs typeface="Avenir Black"/>
            </a:endParaRPr>
          </a:p>
          <a:p>
            <a:pPr marL="0" indent="0" algn="ctr">
              <a:buNone/>
            </a:pPr>
            <a:endParaRPr lang="en-US" dirty="0" smtClean="0">
              <a:latin typeface="Avenir Black"/>
              <a:cs typeface="Avenir Black"/>
            </a:endParaRPr>
          </a:p>
          <a:p>
            <a:pPr marL="0" indent="0">
              <a:buNone/>
            </a:pPr>
            <a:endParaRPr lang="en-US" dirty="0">
              <a:latin typeface="Avenir Black"/>
              <a:cs typeface="Avenir Black"/>
            </a:endParaRPr>
          </a:p>
        </p:txBody>
      </p:sp>
    </p:spTree>
    <p:extLst>
      <p:ext uri="{BB962C8B-B14F-4D97-AF65-F5344CB8AC3E}">
        <p14:creationId xmlns:p14="http://schemas.microsoft.com/office/powerpoint/2010/main" val="345734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venir Black"/>
                <a:cs typeface="Avenir Black"/>
              </a:rPr>
              <a:t>What is a Food Web?</a:t>
            </a:r>
            <a:endParaRPr lang="en-US" sz="3600" dirty="0">
              <a:latin typeface="Avenir Black"/>
              <a:cs typeface="Avenir Black"/>
            </a:endParaRPr>
          </a:p>
        </p:txBody>
      </p:sp>
      <p:sp>
        <p:nvSpPr>
          <p:cNvPr id="3" name="Content Placeholder 2"/>
          <p:cNvSpPr>
            <a:spLocks noGrp="1"/>
          </p:cNvSpPr>
          <p:nvPr>
            <p:ph idx="1"/>
          </p:nvPr>
        </p:nvSpPr>
        <p:spPr>
          <a:xfrm>
            <a:off x="457200" y="1600200"/>
            <a:ext cx="3801035" cy="4988859"/>
          </a:xfrm>
        </p:spPr>
        <p:txBody>
          <a:bodyPr/>
          <a:lstStyle/>
          <a:p>
            <a:pPr marL="0" indent="0">
              <a:buNone/>
            </a:pPr>
            <a:r>
              <a:rPr lang="en-US" sz="2400" dirty="0" smtClean="0">
                <a:latin typeface="Avenir Black"/>
                <a:cs typeface="Avenir Black"/>
              </a:rPr>
              <a:t>A network of food chains or feeding relationships by which energy or nutrients are passed on from one species of living organisms to another.</a:t>
            </a:r>
          </a:p>
          <a:p>
            <a:pPr marL="0" indent="0">
              <a:buNone/>
            </a:pPr>
            <a:r>
              <a:rPr lang="en-US" sz="2400" dirty="0" smtClean="0">
                <a:latin typeface="Avenir Black"/>
                <a:cs typeface="Avenir Black"/>
              </a:rPr>
              <a:t>Each arrow on the diagram shows a pathway of energy.  </a:t>
            </a:r>
          </a:p>
          <a:p>
            <a:pPr marL="0" indent="0">
              <a:buNone/>
            </a:pPr>
            <a:endParaRPr lang="en-US" sz="2400" dirty="0" smtClean="0">
              <a:latin typeface="Avenir Black"/>
              <a:cs typeface="Avenir Black"/>
            </a:endParaRPr>
          </a:p>
          <a:p>
            <a:pPr marL="0" indent="0">
              <a:buNone/>
            </a:pPr>
            <a:endParaRPr lang="en-US" dirty="0"/>
          </a:p>
        </p:txBody>
      </p:sp>
      <p:pic>
        <p:nvPicPr>
          <p:cNvPr id="4" name="Picture 3" descr="food web examp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1079" y="1600201"/>
            <a:ext cx="4652921" cy="5257800"/>
          </a:xfrm>
          <a:prstGeom prst="rect">
            <a:avLst/>
          </a:prstGeom>
        </p:spPr>
      </p:pic>
    </p:spTree>
    <p:extLst>
      <p:ext uri="{BB962C8B-B14F-4D97-AF65-F5344CB8AC3E}">
        <p14:creationId xmlns:p14="http://schemas.microsoft.com/office/powerpoint/2010/main" val="2154454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lack"/>
                <a:cs typeface="Avenir Black"/>
              </a:rPr>
              <a:t>Deeper Thinking Question</a:t>
            </a:r>
            <a:endParaRPr lang="en-US" dirty="0">
              <a:latin typeface="Avenir Black"/>
              <a:cs typeface="Avenir Black"/>
            </a:endParaRPr>
          </a:p>
        </p:txBody>
      </p:sp>
      <p:pic>
        <p:nvPicPr>
          <p:cNvPr id="4" name="Content Placeholder 3" descr="Food Web .png"/>
          <p:cNvPicPr>
            <a:picLocks noGrp="1" noChangeAspect="1"/>
          </p:cNvPicPr>
          <p:nvPr>
            <p:ph idx="1"/>
          </p:nvPr>
        </p:nvPicPr>
        <p:blipFill>
          <a:blip r:embed="rId2">
            <a:extLst>
              <a:ext uri="{28A0092B-C50C-407E-A947-70E740481C1C}">
                <a14:useLocalDpi xmlns:a14="http://schemas.microsoft.com/office/drawing/2010/main" val="0"/>
              </a:ext>
            </a:extLst>
          </a:blip>
          <a:srcRect t="-3385" b="-3385"/>
          <a:stretch>
            <a:fillRect/>
          </a:stretch>
        </p:blipFill>
        <p:spPr>
          <a:xfrm>
            <a:off x="1682376" y="1417638"/>
            <a:ext cx="5787226" cy="3182751"/>
          </a:xfrm>
        </p:spPr>
      </p:pic>
      <p:sp>
        <p:nvSpPr>
          <p:cNvPr id="6" name="TextBox 5"/>
          <p:cNvSpPr txBox="1"/>
          <p:nvPr/>
        </p:nvSpPr>
        <p:spPr>
          <a:xfrm>
            <a:off x="1240118" y="4990353"/>
            <a:ext cx="6409764" cy="1384995"/>
          </a:xfrm>
          <a:prstGeom prst="rect">
            <a:avLst/>
          </a:prstGeom>
          <a:noFill/>
        </p:spPr>
        <p:txBody>
          <a:bodyPr wrap="square" rtlCol="0">
            <a:spAutoFit/>
          </a:bodyPr>
          <a:lstStyle/>
          <a:p>
            <a:r>
              <a:rPr lang="en-US" sz="2800" dirty="0">
                <a:latin typeface="Avenir Black"/>
                <a:cs typeface="Avenir Black"/>
              </a:rPr>
              <a:t>Considering the food web above as an example, what would happen if the population of slugs decreased?</a:t>
            </a:r>
          </a:p>
        </p:txBody>
      </p:sp>
    </p:spTree>
    <p:extLst>
      <p:ext uri="{BB962C8B-B14F-4D97-AF65-F5344CB8AC3E}">
        <p14:creationId xmlns:p14="http://schemas.microsoft.com/office/powerpoint/2010/main" val="227292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venir Black"/>
                <a:cs typeface="Avenir Black"/>
              </a:rPr>
              <a:t>Answer</a:t>
            </a:r>
            <a:endParaRPr lang="en-US" sz="3600" dirty="0">
              <a:latin typeface="Avenir Black"/>
              <a:cs typeface="Avenir Black"/>
            </a:endParaRPr>
          </a:p>
        </p:txBody>
      </p:sp>
      <p:sp>
        <p:nvSpPr>
          <p:cNvPr id="3" name="Content Placeholder 2"/>
          <p:cNvSpPr>
            <a:spLocks noGrp="1"/>
          </p:cNvSpPr>
          <p:nvPr>
            <p:ph idx="1"/>
          </p:nvPr>
        </p:nvSpPr>
        <p:spPr/>
        <p:txBody>
          <a:bodyPr>
            <a:normAutofit lnSpcReduction="10000"/>
          </a:bodyPr>
          <a:lstStyle/>
          <a:p>
            <a:r>
              <a:rPr lang="en-US" sz="2400" dirty="0" smtClean="0">
                <a:latin typeface="Avenir Black"/>
                <a:cs typeface="Avenir Black"/>
              </a:rPr>
              <a:t>“Slugs, rabbits and insects all eat grass. If there were fewer slugs there would be more grass for the rabbits and insects. With more food available, the populations of rabbits and insects would increase.” </a:t>
            </a:r>
          </a:p>
          <a:p>
            <a:r>
              <a:rPr lang="en-US" sz="2400" dirty="0" smtClean="0">
                <a:latin typeface="Avenir Black"/>
                <a:cs typeface="Avenir Black"/>
              </a:rPr>
              <a:t>“However, the thrushes would have to eat more insects to maintain their population, so it is also possible that the population of insects could decrease. This may reduce the populations of voles and frogs.”</a:t>
            </a:r>
          </a:p>
          <a:p>
            <a:endParaRPr lang="en-US" sz="2400" dirty="0">
              <a:latin typeface="Avenir Black"/>
              <a:cs typeface="Avenir Black"/>
            </a:endParaRPr>
          </a:p>
          <a:p>
            <a:pPr marL="0" indent="0" algn="ctr">
              <a:buNone/>
            </a:pPr>
            <a:r>
              <a:rPr lang="en-US" sz="2400" dirty="0">
                <a:latin typeface="Avenir Black"/>
                <a:cs typeface="Avenir Black"/>
                <a:hlinkClick r:id="rId2"/>
              </a:rPr>
              <a:t>https://www.bbc.co.uk/education/guides/z2m39j6/revision/</a:t>
            </a:r>
            <a:r>
              <a:rPr lang="en-US" sz="2400" dirty="0" smtClean="0">
                <a:latin typeface="Avenir Black"/>
                <a:cs typeface="Avenir Black"/>
                <a:hlinkClick r:id="rId2"/>
              </a:rPr>
              <a:t>2</a:t>
            </a:r>
            <a:endParaRPr lang="en-US" sz="2400" dirty="0" smtClean="0">
              <a:latin typeface="Avenir Black"/>
              <a:cs typeface="Avenir Black"/>
            </a:endParaRPr>
          </a:p>
          <a:p>
            <a:pPr marL="0" indent="0">
              <a:buNone/>
            </a:pPr>
            <a:endParaRPr lang="en-US" sz="2400" dirty="0">
              <a:latin typeface="Avenir Black"/>
              <a:cs typeface="Avenir Black"/>
            </a:endParaRPr>
          </a:p>
        </p:txBody>
      </p:sp>
    </p:spTree>
    <p:extLst>
      <p:ext uri="{BB962C8B-B14F-4D97-AF65-F5344CB8AC3E}">
        <p14:creationId xmlns:p14="http://schemas.microsoft.com/office/powerpoint/2010/main" val="423145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venir Black"/>
                <a:cs typeface="Avenir Black"/>
              </a:rPr>
              <a:t>What is a Tertiary Consumer?</a:t>
            </a:r>
            <a:endParaRPr lang="en-US" sz="3600" dirty="0">
              <a:latin typeface="Avenir Black"/>
              <a:cs typeface="Avenir Black"/>
            </a:endParaRPr>
          </a:p>
        </p:txBody>
      </p:sp>
      <p:sp>
        <p:nvSpPr>
          <p:cNvPr id="3" name="Content Placeholder 2"/>
          <p:cNvSpPr>
            <a:spLocks noGrp="1"/>
          </p:cNvSpPr>
          <p:nvPr>
            <p:ph idx="1"/>
          </p:nvPr>
        </p:nvSpPr>
        <p:spPr/>
        <p:txBody>
          <a:bodyPr/>
          <a:lstStyle/>
          <a:p>
            <a:pPr marL="0" indent="0">
              <a:buNone/>
            </a:pPr>
            <a:r>
              <a:rPr lang="en-US" dirty="0" smtClean="0">
                <a:latin typeface="Avenir Black"/>
                <a:cs typeface="Avenir Black"/>
              </a:rPr>
              <a:t>A carnivore at the top/highest level in a food chain that feeds on other </a:t>
            </a:r>
            <a:r>
              <a:rPr lang="en-US" dirty="0" smtClean="0">
                <a:latin typeface="Avenir Black"/>
                <a:cs typeface="Avenir Black"/>
              </a:rPr>
              <a:t>carnivores.</a:t>
            </a:r>
            <a:endParaRPr lang="en-US" dirty="0" smtClean="0">
              <a:latin typeface="Avenir Black"/>
              <a:cs typeface="Avenir Black"/>
            </a:endParaRPr>
          </a:p>
          <a:p>
            <a:pPr marL="0" indent="0">
              <a:buNone/>
            </a:pPr>
            <a:endParaRPr lang="en-US" dirty="0">
              <a:latin typeface="Avenir Black"/>
              <a:cs typeface="Avenir Black"/>
            </a:endParaRPr>
          </a:p>
          <a:p>
            <a:pPr marL="0" indent="0">
              <a:buNone/>
            </a:pPr>
            <a:r>
              <a:rPr lang="en-US" dirty="0" smtClean="0">
                <a:latin typeface="Avenir Black"/>
                <a:cs typeface="Avenir Black"/>
              </a:rPr>
              <a:t> Some examples of tertiary consumers are hawks, humans, sharks, lions, etc. </a:t>
            </a:r>
            <a:endParaRPr lang="en-US" dirty="0">
              <a:latin typeface="Avenir Black"/>
              <a:cs typeface="Avenir Black"/>
            </a:endParaRPr>
          </a:p>
        </p:txBody>
      </p:sp>
    </p:spTree>
    <p:extLst>
      <p:ext uri="{BB962C8B-B14F-4D97-AF65-F5344CB8AC3E}">
        <p14:creationId xmlns:p14="http://schemas.microsoft.com/office/powerpoint/2010/main" val="403522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venir Black"/>
                <a:cs typeface="Avenir Black"/>
              </a:rPr>
              <a:t>What is a Trophic Level?</a:t>
            </a:r>
            <a:endParaRPr lang="en-US" sz="3600" dirty="0">
              <a:latin typeface="Avenir Black"/>
              <a:cs typeface="Avenir Black"/>
            </a:endParaRPr>
          </a:p>
        </p:txBody>
      </p:sp>
      <p:sp>
        <p:nvSpPr>
          <p:cNvPr id="3" name="Content Placeholder 2"/>
          <p:cNvSpPr>
            <a:spLocks noGrp="1"/>
          </p:cNvSpPr>
          <p:nvPr>
            <p:ph idx="1"/>
          </p:nvPr>
        </p:nvSpPr>
        <p:spPr/>
        <p:txBody>
          <a:bodyPr>
            <a:normAutofit lnSpcReduction="10000"/>
          </a:bodyPr>
          <a:lstStyle/>
          <a:p>
            <a:r>
              <a:rPr lang="en-US" smtClean="0">
                <a:latin typeface="Avenir Black"/>
                <a:cs typeface="Avenir Black"/>
              </a:rPr>
              <a:t>The </a:t>
            </a:r>
            <a:r>
              <a:rPr lang="en-US" smtClean="0">
                <a:latin typeface="Avenir Black"/>
                <a:cs typeface="Avenir Black"/>
              </a:rPr>
              <a:t>levels </a:t>
            </a:r>
            <a:r>
              <a:rPr lang="en-US" dirty="0" smtClean="0">
                <a:latin typeface="Avenir Black"/>
                <a:cs typeface="Avenir Black"/>
              </a:rPr>
              <a:t>in an ecosystem where a series of organisms share the same function in the food chain and the same relationship as sources of energy. </a:t>
            </a:r>
          </a:p>
          <a:p>
            <a:endParaRPr lang="en-US" dirty="0">
              <a:latin typeface="Avenir Black"/>
              <a:cs typeface="Avenir Black"/>
            </a:endParaRPr>
          </a:p>
          <a:p>
            <a:endParaRPr lang="en-US" dirty="0" smtClean="0">
              <a:latin typeface="Avenir Black"/>
              <a:cs typeface="Avenir Black"/>
            </a:endParaRPr>
          </a:p>
          <a:p>
            <a:pPr marL="0" indent="0">
              <a:buNone/>
            </a:pPr>
            <a:endParaRPr lang="en-US" dirty="0">
              <a:latin typeface="Avenir Black"/>
              <a:cs typeface="Avenir Black"/>
            </a:endParaRPr>
          </a:p>
          <a:p>
            <a:pPr marL="0" indent="0" algn="ctr">
              <a:buNone/>
            </a:pPr>
            <a:r>
              <a:rPr lang="en-US" dirty="0" smtClean="0">
                <a:latin typeface="Avenir Black"/>
                <a:cs typeface="Avenir Black"/>
              </a:rPr>
              <a:t>So what does this mean? What does this look like?</a:t>
            </a:r>
            <a:endParaRPr lang="en-US" dirty="0">
              <a:latin typeface="Avenir Black"/>
              <a:cs typeface="Avenir Black"/>
            </a:endParaRPr>
          </a:p>
        </p:txBody>
      </p:sp>
    </p:spTree>
    <p:extLst>
      <p:ext uri="{BB962C8B-B14F-4D97-AF65-F5344CB8AC3E}">
        <p14:creationId xmlns:p14="http://schemas.microsoft.com/office/powerpoint/2010/main" val="402248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rophic levels .png"/>
          <p:cNvPicPr>
            <a:picLocks noGrp="1" noChangeAspect="1"/>
          </p:cNvPicPr>
          <p:nvPr>
            <p:ph idx="1"/>
          </p:nvPr>
        </p:nvPicPr>
        <p:blipFill>
          <a:blip r:embed="rId2">
            <a:extLst>
              <a:ext uri="{28A0092B-C50C-407E-A947-70E740481C1C}">
                <a14:useLocalDpi xmlns:a14="http://schemas.microsoft.com/office/drawing/2010/main" val="0"/>
              </a:ext>
            </a:extLst>
          </a:blip>
          <a:srcRect l="-14014" r="-14014"/>
          <a:stretch>
            <a:fillRect/>
          </a:stretch>
        </p:blipFill>
        <p:spPr/>
      </p:pic>
    </p:spTree>
    <p:extLst>
      <p:ext uri="{BB962C8B-B14F-4D97-AF65-F5344CB8AC3E}">
        <p14:creationId xmlns:p14="http://schemas.microsoft.com/office/powerpoint/2010/main" val="259607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80"/>
            <a:ext cx="8229600" cy="1143000"/>
          </a:xfrm>
        </p:spPr>
        <p:txBody>
          <a:bodyPr>
            <a:normAutofit/>
          </a:bodyPr>
          <a:lstStyle/>
          <a:p>
            <a:r>
              <a:rPr lang="en-US" sz="3600" dirty="0" smtClean="0">
                <a:latin typeface="Avenir Black"/>
                <a:cs typeface="Avenir Black"/>
              </a:rPr>
              <a:t>Pyramid of Biomass</a:t>
            </a:r>
            <a:endParaRPr lang="en-US" sz="3600" dirty="0">
              <a:latin typeface="Avenir Black"/>
              <a:cs typeface="Avenir Black"/>
            </a:endParaRPr>
          </a:p>
        </p:txBody>
      </p:sp>
      <p:sp>
        <p:nvSpPr>
          <p:cNvPr id="3" name="Content Placeholder 2"/>
          <p:cNvSpPr>
            <a:spLocks noGrp="1"/>
          </p:cNvSpPr>
          <p:nvPr>
            <p:ph idx="1"/>
          </p:nvPr>
        </p:nvSpPr>
        <p:spPr>
          <a:xfrm>
            <a:off x="457200" y="954462"/>
            <a:ext cx="8229600" cy="4525963"/>
          </a:xfrm>
        </p:spPr>
        <p:txBody>
          <a:bodyPr>
            <a:normAutofit/>
          </a:bodyPr>
          <a:lstStyle/>
          <a:p>
            <a:r>
              <a:rPr lang="en-US" sz="2400" dirty="0" smtClean="0">
                <a:latin typeface="Avenir Black"/>
                <a:cs typeface="Avenir Black"/>
              </a:rPr>
              <a:t>The pyramid shows the transfer of the amount of energy through each trophic level. </a:t>
            </a:r>
          </a:p>
          <a:p>
            <a:r>
              <a:rPr lang="en-US" sz="2400" dirty="0" smtClean="0">
                <a:latin typeface="Avenir Black"/>
                <a:cs typeface="Avenir Black"/>
              </a:rPr>
              <a:t>10% of the energy is passed on through each level and the other 90% is released into the atmosphere as heat </a:t>
            </a:r>
            <a:endParaRPr lang="en-US" sz="2400" dirty="0">
              <a:latin typeface="Avenir Black"/>
              <a:cs typeface="Avenir Black"/>
            </a:endParaRPr>
          </a:p>
        </p:txBody>
      </p:sp>
      <p:pic>
        <p:nvPicPr>
          <p:cNvPr id="4" name="Picture 3" descr="biomass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3294" y="2421405"/>
            <a:ext cx="6006353" cy="4317066"/>
          </a:xfrm>
          <a:prstGeom prst="rect">
            <a:avLst/>
          </a:prstGeom>
        </p:spPr>
      </p:pic>
    </p:spTree>
    <p:extLst>
      <p:ext uri="{BB962C8B-B14F-4D97-AF65-F5344CB8AC3E}">
        <p14:creationId xmlns:p14="http://schemas.microsoft.com/office/powerpoint/2010/main" val="315644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380</TotalTime>
  <Words>331</Words>
  <Application>Microsoft Macintosh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Energy Loss and The Pyramid of Biomass </vt:lpstr>
      <vt:lpstr>Let’s Review</vt:lpstr>
      <vt:lpstr>What is a Food Web?</vt:lpstr>
      <vt:lpstr>Deeper Thinking Question</vt:lpstr>
      <vt:lpstr>Answer</vt:lpstr>
      <vt:lpstr>What is a Tertiary Consumer?</vt:lpstr>
      <vt:lpstr>What is a Trophic Level?</vt:lpstr>
      <vt:lpstr>PowerPoint Presentation</vt:lpstr>
      <vt:lpstr>Pyramid of Biomass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Loss and The Pyramids of Biomass </dc:title>
  <dc:creator>Laneise Scharback</dc:creator>
  <cp:lastModifiedBy>Laneise Scharback</cp:lastModifiedBy>
  <cp:revision>15</cp:revision>
  <dcterms:created xsi:type="dcterms:W3CDTF">2017-11-27T19:44:35Z</dcterms:created>
  <dcterms:modified xsi:type="dcterms:W3CDTF">2017-11-30T01:35:16Z</dcterms:modified>
</cp:coreProperties>
</file>